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52" r:id="rId3"/>
    <p:sldId id="369" r:id="rId4"/>
    <p:sldId id="349" r:id="rId5"/>
    <p:sldId id="356" r:id="rId6"/>
    <p:sldId id="365" r:id="rId7"/>
    <p:sldId id="353" r:id="rId8"/>
    <p:sldId id="368" r:id="rId9"/>
    <p:sldId id="366" r:id="rId10"/>
    <p:sldId id="355" r:id="rId11"/>
    <p:sldId id="363" r:id="rId12"/>
    <p:sldId id="367" r:id="rId13"/>
    <p:sldId id="354" r:id="rId14"/>
    <p:sldId id="364" r:id="rId15"/>
  </p:sldIdLst>
  <p:sldSz cx="12192000" cy="6858000"/>
  <p:notesSz cx="6858000" cy="9144000"/>
  <p:custDataLst>
    <p:tags r:id="rId1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6095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12191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24383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1688"/>
    <a:srgbClr val="057A8C"/>
    <a:srgbClr val="C90324"/>
    <a:srgbClr val="C90D3F"/>
    <a:srgbClr val="611985"/>
    <a:srgbClr val="078C90"/>
    <a:srgbClr val="771989"/>
    <a:srgbClr val="037C8A"/>
    <a:srgbClr val="DE0323"/>
    <a:srgbClr val="026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6754" autoAdjust="0"/>
  </p:normalViewPr>
  <p:slideViewPr>
    <p:cSldViewPr>
      <p:cViewPr varScale="1">
        <p:scale>
          <a:sx n="116" d="100"/>
          <a:sy n="116" d="100"/>
        </p:scale>
        <p:origin x="432" y="102"/>
      </p:cViewPr>
      <p:guideLst>
        <p:guide orient="horz" pos="2160"/>
        <p:guide pos="3840"/>
        <p:guide pos="7242"/>
        <p:guide pos="4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B58EF-4ABD-40F4-ACA4-FE81D742E6DD}" type="datetimeFigureOut">
              <a:rPr lang="zh-CN" altLang="en-US" smtClean="0"/>
              <a:pPr/>
              <a:t>2019-8-19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415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00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68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86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0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4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6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5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0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0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98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00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99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7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F8838-2596-481A-81BD-BA549497E720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07C5-9851-4EF6-82C9-5647805156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66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286687"/>
            <a:ext cx="3655808" cy="369524"/>
          </a:xfrm>
        </p:spPr>
        <p:txBody>
          <a:bodyPr/>
          <a:lstStyle>
            <a:lvl1pPr algn="l">
              <a:defRPr sz="2133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椭圆 7"/>
          <p:cNvSpPr/>
          <p:nvPr userDrawn="1"/>
        </p:nvSpPr>
        <p:spPr>
          <a:xfrm>
            <a:off x="481684" y="172512"/>
            <a:ext cx="648675" cy="648672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1334856" y="697044"/>
            <a:ext cx="9900411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 userDrawn="1"/>
        </p:nvSpPr>
        <p:spPr>
          <a:xfrm>
            <a:off x="11351187" y="646644"/>
            <a:ext cx="100800" cy="100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11508349" y="646644"/>
            <a:ext cx="100800" cy="100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11665512" y="646644"/>
            <a:ext cx="100800" cy="100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5040560" cy="504055"/>
          </a:xfrm>
        </p:spPr>
        <p:txBody>
          <a:bodyPr lIns="0" tIns="0" rIns="0" bIns="0" anchor="t"/>
          <a:lstStyle>
            <a:lvl1pPr algn="l">
              <a:defRPr sz="3200" b="0" cap="all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2D13-023C-493B-946F-6334B1550202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7665-4685-4CFB-A4DF-574C5BBB63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平行四边形 6"/>
          <p:cNvSpPr/>
          <p:nvPr userDrawn="1"/>
        </p:nvSpPr>
        <p:spPr>
          <a:xfrm>
            <a:off x="431768" y="1"/>
            <a:ext cx="573964" cy="864940"/>
          </a:xfrm>
          <a:prstGeom prst="parallelogram">
            <a:avLst>
              <a:gd name="adj" fmla="val 482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/>
          <p:cNvSpPr/>
          <p:nvPr userDrawn="1"/>
        </p:nvSpPr>
        <p:spPr>
          <a:xfrm>
            <a:off x="181819" y="247304"/>
            <a:ext cx="573964" cy="864940"/>
          </a:xfrm>
          <a:prstGeom prst="parallelogram">
            <a:avLst>
              <a:gd name="adj" fmla="val 4823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07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EC45-3C31-4C3D-8B77-22FF0C9AAD4A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74A8-D729-49BB-A7BC-DB2359C77D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6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339D-55A7-444C-B9D1-1957295915E5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3A32D-1FCD-4730-805F-780D3DD879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9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2A674-53CD-422B-9892-C4EF0827967E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350D4-CBC2-4A07-BB4A-B4CC231CE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6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50000">
              <a:srgbClr val="ECECEC"/>
            </a:gs>
            <a:gs pos="0">
              <a:srgbClr val="E2E2E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18EC-EDEF-4F9C-852D-0A464BD53A70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C5073-A55C-4F3C-8D7B-130473455D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5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CA76A6C-E1BF-41A9-90D8-1F55C472F0D3}" type="datetimeFigureOut">
              <a:rPr lang="zh-CN" altLang="en-US"/>
              <a:pPr>
                <a:defRPr/>
              </a:pPr>
              <a:t>2019-8-19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C6EAE7-8652-497A-B0B9-2516C5BD65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>
            <a:off x="2126173" y="3069194"/>
            <a:ext cx="7930350" cy="660713"/>
          </a:xfrm>
          <a:custGeom>
            <a:avLst/>
            <a:gdLst>
              <a:gd name="connsiteX0" fmla="*/ 327925 w 7929178"/>
              <a:gd name="connsiteY0" fmla="*/ 0 h 660615"/>
              <a:gd name="connsiteX1" fmla="*/ 1135955 w 7929178"/>
              <a:gd name="connsiteY1" fmla="*/ 0 h 660615"/>
              <a:gd name="connsiteX2" fmla="*/ 2289546 w 7929178"/>
              <a:gd name="connsiteY2" fmla="*/ 0 h 660615"/>
              <a:gd name="connsiteX3" fmla="*/ 2368345 w 7929178"/>
              <a:gd name="connsiteY3" fmla="*/ 0 h 660615"/>
              <a:gd name="connsiteX4" fmla="*/ 3097576 w 7929178"/>
              <a:gd name="connsiteY4" fmla="*/ 0 h 660615"/>
              <a:gd name="connsiteX5" fmla="*/ 3176376 w 7929178"/>
              <a:gd name="connsiteY5" fmla="*/ 0 h 660615"/>
              <a:gd name="connsiteX6" fmla="*/ 4329966 w 7929178"/>
              <a:gd name="connsiteY6" fmla="*/ 0 h 660615"/>
              <a:gd name="connsiteX7" fmla="*/ 4821690 w 7929178"/>
              <a:gd name="connsiteY7" fmla="*/ 0 h 660615"/>
              <a:gd name="connsiteX8" fmla="*/ 5137997 w 7929178"/>
              <a:gd name="connsiteY8" fmla="*/ 0 h 660615"/>
              <a:gd name="connsiteX9" fmla="*/ 5629720 w 7929178"/>
              <a:gd name="connsiteY9" fmla="*/ 0 h 660615"/>
              <a:gd name="connsiteX10" fmla="*/ 6862111 w 7929178"/>
              <a:gd name="connsiteY10" fmla="*/ 0 h 660615"/>
              <a:gd name="connsiteX11" fmla="*/ 7670141 w 7929178"/>
              <a:gd name="connsiteY11" fmla="*/ 0 h 660615"/>
              <a:gd name="connsiteX12" fmla="*/ 7670141 w 7929178"/>
              <a:gd name="connsiteY12" fmla="*/ 270 h 660615"/>
              <a:gd name="connsiteX13" fmla="*/ 7708831 w 7929178"/>
              <a:gd name="connsiteY13" fmla="*/ 270 h 660615"/>
              <a:gd name="connsiteX14" fmla="*/ 7746002 w 7929178"/>
              <a:gd name="connsiteY14" fmla="*/ 9993 h 660615"/>
              <a:gd name="connsiteX15" fmla="*/ 7771673 w 7929178"/>
              <a:gd name="connsiteY15" fmla="*/ 35651 h 660615"/>
              <a:gd name="connsiteX16" fmla="*/ 7919017 w 7929178"/>
              <a:gd name="connsiteY16" fmla="*/ 293307 h 660615"/>
              <a:gd name="connsiteX17" fmla="*/ 7929178 w 7929178"/>
              <a:gd name="connsiteY17" fmla="*/ 330308 h 660615"/>
              <a:gd name="connsiteX18" fmla="*/ 7918749 w 7929178"/>
              <a:gd name="connsiteY18" fmla="*/ 367579 h 660615"/>
              <a:gd name="connsiteX19" fmla="*/ 7771673 w 7929178"/>
              <a:gd name="connsiteY19" fmla="*/ 625235 h 660615"/>
              <a:gd name="connsiteX20" fmla="*/ 7746002 w 7929178"/>
              <a:gd name="connsiteY20" fmla="*/ 650893 h 660615"/>
              <a:gd name="connsiteX21" fmla="*/ 7709366 w 7929178"/>
              <a:gd name="connsiteY21" fmla="*/ 660345 h 660615"/>
              <a:gd name="connsiteX22" fmla="*/ 7670141 w 7929178"/>
              <a:gd name="connsiteY22" fmla="*/ 660345 h 660615"/>
              <a:gd name="connsiteX23" fmla="*/ 7670141 w 7929178"/>
              <a:gd name="connsiteY23" fmla="*/ 660615 h 660615"/>
              <a:gd name="connsiteX24" fmla="*/ 6862111 w 7929178"/>
              <a:gd name="connsiteY24" fmla="*/ 660615 h 660615"/>
              <a:gd name="connsiteX25" fmla="*/ 5629720 w 7929178"/>
              <a:gd name="connsiteY25" fmla="*/ 660615 h 660615"/>
              <a:gd name="connsiteX26" fmla="*/ 5137997 w 7929178"/>
              <a:gd name="connsiteY26" fmla="*/ 660615 h 660615"/>
              <a:gd name="connsiteX27" fmla="*/ 4821690 w 7929178"/>
              <a:gd name="connsiteY27" fmla="*/ 660615 h 660615"/>
              <a:gd name="connsiteX28" fmla="*/ 4329966 w 7929178"/>
              <a:gd name="connsiteY28" fmla="*/ 660615 h 660615"/>
              <a:gd name="connsiteX29" fmla="*/ 3176376 w 7929178"/>
              <a:gd name="connsiteY29" fmla="*/ 660615 h 660615"/>
              <a:gd name="connsiteX30" fmla="*/ 3097576 w 7929178"/>
              <a:gd name="connsiteY30" fmla="*/ 660615 h 660615"/>
              <a:gd name="connsiteX31" fmla="*/ 2368345 w 7929178"/>
              <a:gd name="connsiteY31" fmla="*/ 660615 h 660615"/>
              <a:gd name="connsiteX32" fmla="*/ 2289546 w 7929178"/>
              <a:gd name="connsiteY32" fmla="*/ 660615 h 660615"/>
              <a:gd name="connsiteX33" fmla="*/ 1135955 w 7929178"/>
              <a:gd name="connsiteY33" fmla="*/ 660615 h 660615"/>
              <a:gd name="connsiteX34" fmla="*/ 327925 w 7929178"/>
              <a:gd name="connsiteY34" fmla="*/ 660615 h 660615"/>
              <a:gd name="connsiteX35" fmla="*/ 327925 w 7929178"/>
              <a:gd name="connsiteY35" fmla="*/ 660345 h 660615"/>
              <a:gd name="connsiteX36" fmla="*/ 218207 w 7929178"/>
              <a:gd name="connsiteY36" fmla="*/ 660345 h 660615"/>
              <a:gd name="connsiteX37" fmla="*/ 183176 w 7929178"/>
              <a:gd name="connsiteY37" fmla="*/ 650893 h 660615"/>
              <a:gd name="connsiteX38" fmla="*/ 157505 w 7929178"/>
              <a:gd name="connsiteY38" fmla="*/ 624965 h 660615"/>
              <a:gd name="connsiteX39" fmla="*/ 9627 w 7929178"/>
              <a:gd name="connsiteY39" fmla="*/ 366228 h 660615"/>
              <a:gd name="connsiteX40" fmla="*/ 0 w 7929178"/>
              <a:gd name="connsiteY40" fmla="*/ 330308 h 660615"/>
              <a:gd name="connsiteX41" fmla="*/ 9627 w 7929178"/>
              <a:gd name="connsiteY41" fmla="*/ 294117 h 660615"/>
              <a:gd name="connsiteX42" fmla="*/ 156970 w 7929178"/>
              <a:gd name="connsiteY42" fmla="*/ 36461 h 660615"/>
              <a:gd name="connsiteX43" fmla="*/ 183176 w 7929178"/>
              <a:gd name="connsiteY43" fmla="*/ 9993 h 660615"/>
              <a:gd name="connsiteX44" fmla="*/ 216602 w 7929178"/>
              <a:gd name="connsiteY44" fmla="*/ 270 h 660615"/>
              <a:gd name="connsiteX45" fmla="*/ 327925 w 7929178"/>
              <a:gd name="connsiteY45" fmla="*/ 270 h 66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929178" h="660615">
                <a:moveTo>
                  <a:pt x="327925" y="0"/>
                </a:moveTo>
                <a:lnTo>
                  <a:pt x="1135955" y="0"/>
                </a:lnTo>
                <a:lnTo>
                  <a:pt x="2289546" y="0"/>
                </a:lnTo>
                <a:lnTo>
                  <a:pt x="2368345" y="0"/>
                </a:lnTo>
                <a:lnTo>
                  <a:pt x="3097576" y="0"/>
                </a:lnTo>
                <a:lnTo>
                  <a:pt x="3176376" y="0"/>
                </a:lnTo>
                <a:lnTo>
                  <a:pt x="4329966" y="0"/>
                </a:lnTo>
                <a:lnTo>
                  <a:pt x="4821690" y="0"/>
                </a:lnTo>
                <a:lnTo>
                  <a:pt x="5137997" y="0"/>
                </a:lnTo>
                <a:lnTo>
                  <a:pt x="5629720" y="0"/>
                </a:lnTo>
                <a:lnTo>
                  <a:pt x="6862111" y="0"/>
                </a:lnTo>
                <a:lnTo>
                  <a:pt x="7670141" y="0"/>
                </a:lnTo>
                <a:lnTo>
                  <a:pt x="7670141" y="270"/>
                </a:lnTo>
                <a:lnTo>
                  <a:pt x="7708831" y="270"/>
                </a:lnTo>
                <a:cubicBezTo>
                  <a:pt x="7721400" y="0"/>
                  <a:pt x="7734236" y="2971"/>
                  <a:pt x="7746002" y="9993"/>
                </a:cubicBezTo>
                <a:cubicBezTo>
                  <a:pt x="7756965" y="16205"/>
                  <a:pt x="7765790" y="25118"/>
                  <a:pt x="7771673" y="35651"/>
                </a:cubicBezTo>
                <a:lnTo>
                  <a:pt x="7919017" y="293307"/>
                </a:lnTo>
                <a:cubicBezTo>
                  <a:pt x="7925434" y="304110"/>
                  <a:pt x="7929178" y="316804"/>
                  <a:pt x="7929178" y="330308"/>
                </a:cubicBezTo>
                <a:cubicBezTo>
                  <a:pt x="7929178" y="344082"/>
                  <a:pt x="7925434" y="356776"/>
                  <a:pt x="7918749" y="367579"/>
                </a:cubicBezTo>
                <a:lnTo>
                  <a:pt x="7771673" y="625235"/>
                </a:lnTo>
                <a:cubicBezTo>
                  <a:pt x="7765523" y="635498"/>
                  <a:pt x="7756965" y="644411"/>
                  <a:pt x="7746002" y="650893"/>
                </a:cubicBezTo>
                <a:cubicBezTo>
                  <a:pt x="7734503" y="657644"/>
                  <a:pt x="7721935" y="660615"/>
                  <a:pt x="7709366" y="660345"/>
                </a:cubicBezTo>
                <a:lnTo>
                  <a:pt x="7670141" y="660345"/>
                </a:lnTo>
                <a:lnTo>
                  <a:pt x="7670141" y="660615"/>
                </a:lnTo>
                <a:lnTo>
                  <a:pt x="6862111" y="660615"/>
                </a:lnTo>
                <a:lnTo>
                  <a:pt x="5629720" y="660615"/>
                </a:lnTo>
                <a:lnTo>
                  <a:pt x="5137997" y="660615"/>
                </a:lnTo>
                <a:lnTo>
                  <a:pt x="4821690" y="660615"/>
                </a:lnTo>
                <a:lnTo>
                  <a:pt x="4329966" y="660615"/>
                </a:lnTo>
                <a:lnTo>
                  <a:pt x="3176376" y="660615"/>
                </a:lnTo>
                <a:lnTo>
                  <a:pt x="3097576" y="660615"/>
                </a:lnTo>
                <a:lnTo>
                  <a:pt x="2368345" y="660615"/>
                </a:lnTo>
                <a:lnTo>
                  <a:pt x="2289546" y="660615"/>
                </a:lnTo>
                <a:lnTo>
                  <a:pt x="1135955" y="660615"/>
                </a:lnTo>
                <a:lnTo>
                  <a:pt x="327925" y="660615"/>
                </a:lnTo>
                <a:lnTo>
                  <a:pt x="327925" y="660345"/>
                </a:lnTo>
                <a:lnTo>
                  <a:pt x="218207" y="660345"/>
                </a:lnTo>
                <a:cubicBezTo>
                  <a:pt x="206441" y="660345"/>
                  <a:pt x="194140" y="657374"/>
                  <a:pt x="183176" y="650893"/>
                </a:cubicBezTo>
                <a:cubicBezTo>
                  <a:pt x="172213" y="644411"/>
                  <a:pt x="163388" y="635498"/>
                  <a:pt x="157505" y="624965"/>
                </a:cubicBezTo>
                <a:lnTo>
                  <a:pt x="9627" y="366228"/>
                </a:lnTo>
                <a:cubicBezTo>
                  <a:pt x="3477" y="355696"/>
                  <a:pt x="0" y="343542"/>
                  <a:pt x="0" y="330308"/>
                </a:cubicBezTo>
                <a:cubicBezTo>
                  <a:pt x="0" y="317074"/>
                  <a:pt x="3477" y="304920"/>
                  <a:pt x="9627" y="294117"/>
                </a:cubicBezTo>
                <a:lnTo>
                  <a:pt x="156970" y="36461"/>
                </a:lnTo>
                <a:cubicBezTo>
                  <a:pt x="163120" y="25928"/>
                  <a:pt x="171945" y="16475"/>
                  <a:pt x="183176" y="9993"/>
                </a:cubicBezTo>
                <a:cubicBezTo>
                  <a:pt x="193605" y="3782"/>
                  <a:pt x="205104" y="541"/>
                  <a:pt x="216602" y="270"/>
                </a:cubicBezTo>
                <a:lnTo>
                  <a:pt x="327925" y="27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大连化物所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周年所庆趣味运动嘉年华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>
            <a:stCxn id="15" idx="1"/>
          </p:cNvCxnSpPr>
          <p:nvPr/>
        </p:nvCxnSpPr>
        <p:spPr>
          <a:xfrm flipH="1">
            <a:off x="566500" y="4309702"/>
            <a:ext cx="3472904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544272" y="4290417"/>
            <a:ext cx="2340120" cy="19285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7"/>
          <p:cNvSpPr>
            <a:spLocks noChangeArrowheads="1"/>
          </p:cNvSpPr>
          <p:nvPr/>
        </p:nvSpPr>
        <p:spPr bwMode="auto">
          <a:xfrm>
            <a:off x="2003312" y="1498970"/>
            <a:ext cx="81853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000" spc="-150" dirty="0">
              <a:solidFill>
                <a:schemeClr val="accent1"/>
              </a:solidFill>
              <a:latin typeface="华康俪金黑W8" panose="020B0809000000000000" pitchFamily="49" charset="-122"/>
              <a:ea typeface="华康俪金黑W8" panose="020B0809000000000000" pitchFamily="49" charset="-122"/>
              <a:sym typeface="微软雅黑" pitchFamily="34" charset="-122"/>
            </a:endParaRPr>
          </a:p>
        </p:txBody>
      </p:sp>
      <p:sp>
        <p:nvSpPr>
          <p:cNvPr id="17" name="任意多边形 16"/>
          <p:cNvSpPr>
            <a:spLocks noChangeAspect="1"/>
          </p:cNvSpPr>
          <p:nvPr/>
        </p:nvSpPr>
        <p:spPr>
          <a:xfrm flipH="1">
            <a:off x="0" y="1429779"/>
            <a:ext cx="1930511" cy="3998442"/>
          </a:xfrm>
          <a:custGeom>
            <a:avLst/>
            <a:gdLst>
              <a:gd name="connsiteX0" fmla="*/ 1930511 w 1930511"/>
              <a:gd name="connsiteY0" fmla="*/ 0 h 3998442"/>
              <a:gd name="connsiteX1" fmla="*/ 1312076 w 1930511"/>
              <a:gd name="connsiteY1" fmla="*/ 0 h 3998442"/>
              <a:gd name="connsiteX2" fmla="*/ 1109598 w 1930511"/>
              <a:gd name="connsiteY2" fmla="*/ 58902 h 3998442"/>
              <a:gd name="connsiteX3" fmla="*/ 950857 w 1930511"/>
              <a:gd name="connsiteY3" fmla="*/ 219230 h 3998442"/>
              <a:gd name="connsiteX4" fmla="*/ 58315 w 1930511"/>
              <a:gd name="connsiteY4" fmla="*/ 1779998 h 3998442"/>
              <a:gd name="connsiteX5" fmla="*/ 0 w 1930511"/>
              <a:gd name="connsiteY5" fmla="*/ 1999227 h 3998442"/>
              <a:gd name="connsiteX6" fmla="*/ 58315 w 1930511"/>
              <a:gd name="connsiteY6" fmla="*/ 2216814 h 3998442"/>
              <a:gd name="connsiteX7" fmla="*/ 954094 w 1930511"/>
              <a:gd name="connsiteY7" fmla="*/ 3784127 h 3998442"/>
              <a:gd name="connsiteX8" fmla="*/ 1109598 w 1930511"/>
              <a:gd name="connsiteY8" fmla="*/ 3941189 h 3998442"/>
              <a:gd name="connsiteX9" fmla="*/ 1321799 w 1930511"/>
              <a:gd name="connsiteY9" fmla="*/ 3998442 h 3998442"/>
              <a:gd name="connsiteX10" fmla="*/ 1930511 w 1930511"/>
              <a:gd name="connsiteY10" fmla="*/ 3998442 h 399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0511" h="3998442">
                <a:moveTo>
                  <a:pt x="1930511" y="0"/>
                </a:moveTo>
                <a:lnTo>
                  <a:pt x="1312076" y="0"/>
                </a:lnTo>
                <a:cubicBezTo>
                  <a:pt x="1242433" y="1643"/>
                  <a:pt x="1172774" y="21277"/>
                  <a:pt x="1109598" y="58902"/>
                </a:cubicBezTo>
                <a:cubicBezTo>
                  <a:pt x="1041566" y="98160"/>
                  <a:pt x="988110" y="155426"/>
                  <a:pt x="950857" y="219230"/>
                </a:cubicBezTo>
                <a:lnTo>
                  <a:pt x="58315" y="1779998"/>
                </a:lnTo>
                <a:cubicBezTo>
                  <a:pt x="21061" y="1845438"/>
                  <a:pt x="0" y="1919059"/>
                  <a:pt x="0" y="1999227"/>
                </a:cubicBezTo>
                <a:cubicBezTo>
                  <a:pt x="0" y="2079390"/>
                  <a:pt x="21061" y="2153017"/>
                  <a:pt x="58315" y="2216814"/>
                </a:cubicBezTo>
                <a:lnTo>
                  <a:pt x="954094" y="3784127"/>
                </a:lnTo>
                <a:cubicBezTo>
                  <a:pt x="989731" y="3847931"/>
                  <a:pt x="1043190" y="3901924"/>
                  <a:pt x="1109598" y="3941189"/>
                </a:cubicBezTo>
                <a:cubicBezTo>
                  <a:pt x="1176016" y="3980444"/>
                  <a:pt x="1250529" y="3998442"/>
                  <a:pt x="1321799" y="3998442"/>
                </a:cubicBezTo>
                <a:lnTo>
                  <a:pt x="1930511" y="39984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>
            <a:spLocks noChangeAspect="1"/>
          </p:cNvSpPr>
          <p:nvPr/>
        </p:nvSpPr>
        <p:spPr>
          <a:xfrm>
            <a:off x="10261489" y="1429779"/>
            <a:ext cx="1930511" cy="3998442"/>
          </a:xfrm>
          <a:custGeom>
            <a:avLst/>
            <a:gdLst>
              <a:gd name="connsiteX0" fmla="*/ 1930511 w 1930511"/>
              <a:gd name="connsiteY0" fmla="*/ 0 h 3998442"/>
              <a:gd name="connsiteX1" fmla="*/ 1312076 w 1930511"/>
              <a:gd name="connsiteY1" fmla="*/ 0 h 3998442"/>
              <a:gd name="connsiteX2" fmla="*/ 1109598 w 1930511"/>
              <a:gd name="connsiteY2" fmla="*/ 58902 h 3998442"/>
              <a:gd name="connsiteX3" fmla="*/ 950857 w 1930511"/>
              <a:gd name="connsiteY3" fmla="*/ 219230 h 3998442"/>
              <a:gd name="connsiteX4" fmla="*/ 58315 w 1930511"/>
              <a:gd name="connsiteY4" fmla="*/ 1779998 h 3998442"/>
              <a:gd name="connsiteX5" fmla="*/ 0 w 1930511"/>
              <a:gd name="connsiteY5" fmla="*/ 1999227 h 3998442"/>
              <a:gd name="connsiteX6" fmla="*/ 58315 w 1930511"/>
              <a:gd name="connsiteY6" fmla="*/ 2216814 h 3998442"/>
              <a:gd name="connsiteX7" fmla="*/ 954094 w 1930511"/>
              <a:gd name="connsiteY7" fmla="*/ 3784127 h 3998442"/>
              <a:gd name="connsiteX8" fmla="*/ 1109598 w 1930511"/>
              <a:gd name="connsiteY8" fmla="*/ 3941189 h 3998442"/>
              <a:gd name="connsiteX9" fmla="*/ 1321799 w 1930511"/>
              <a:gd name="connsiteY9" fmla="*/ 3998442 h 3998442"/>
              <a:gd name="connsiteX10" fmla="*/ 1930511 w 1930511"/>
              <a:gd name="connsiteY10" fmla="*/ 3998442 h 399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0511" h="3998442">
                <a:moveTo>
                  <a:pt x="1930511" y="0"/>
                </a:moveTo>
                <a:lnTo>
                  <a:pt x="1312076" y="0"/>
                </a:lnTo>
                <a:cubicBezTo>
                  <a:pt x="1242433" y="1643"/>
                  <a:pt x="1172774" y="21277"/>
                  <a:pt x="1109598" y="58902"/>
                </a:cubicBezTo>
                <a:cubicBezTo>
                  <a:pt x="1041566" y="98160"/>
                  <a:pt x="988110" y="155426"/>
                  <a:pt x="950857" y="219230"/>
                </a:cubicBezTo>
                <a:lnTo>
                  <a:pt x="58315" y="1779998"/>
                </a:lnTo>
                <a:cubicBezTo>
                  <a:pt x="21061" y="1845438"/>
                  <a:pt x="0" y="1919059"/>
                  <a:pt x="0" y="1999227"/>
                </a:cubicBezTo>
                <a:cubicBezTo>
                  <a:pt x="0" y="2079390"/>
                  <a:pt x="21061" y="2153017"/>
                  <a:pt x="58315" y="2216814"/>
                </a:cubicBezTo>
                <a:lnTo>
                  <a:pt x="954094" y="3784127"/>
                </a:lnTo>
                <a:cubicBezTo>
                  <a:pt x="989731" y="3847931"/>
                  <a:pt x="1043190" y="3901924"/>
                  <a:pt x="1109598" y="3941189"/>
                </a:cubicBezTo>
                <a:cubicBezTo>
                  <a:pt x="1176016" y="3980444"/>
                  <a:pt x="1250529" y="3998442"/>
                  <a:pt x="1321799" y="3998442"/>
                </a:cubicBezTo>
                <a:lnTo>
                  <a:pt x="1930511" y="39984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群星 - 一首不错的欢快的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812185" y="-98574"/>
            <a:ext cx="609600" cy="609600"/>
          </a:xfrm>
          <a:prstGeom prst="rect">
            <a:avLst/>
          </a:prstGeom>
        </p:spPr>
      </p:pic>
      <p:sp>
        <p:nvSpPr>
          <p:cNvPr id="12" name="任意多边形 11"/>
          <p:cNvSpPr>
            <a:spLocks noChangeAspect="1"/>
          </p:cNvSpPr>
          <p:nvPr/>
        </p:nvSpPr>
        <p:spPr>
          <a:xfrm flipH="1">
            <a:off x="-69219" y="1350236"/>
            <a:ext cx="2096220" cy="4157528"/>
          </a:xfrm>
          <a:custGeom>
            <a:avLst/>
            <a:gdLst>
              <a:gd name="connsiteX0" fmla="*/ 2096220 w 2096220"/>
              <a:gd name="connsiteY0" fmla="*/ 0 h 4157528"/>
              <a:gd name="connsiteX1" fmla="*/ 2007320 w 2096220"/>
              <a:gd name="connsiteY1" fmla="*/ 0 h 4157528"/>
              <a:gd name="connsiteX2" fmla="*/ 1453179 w 2096220"/>
              <a:gd name="connsiteY2" fmla="*/ 0 h 4157528"/>
              <a:gd name="connsiteX3" fmla="*/ 1364279 w 2096220"/>
              <a:gd name="connsiteY3" fmla="*/ 0 h 4157528"/>
              <a:gd name="connsiteX4" fmla="*/ 1153745 w 2096220"/>
              <a:gd name="connsiteY4" fmla="*/ 61246 h 4157528"/>
              <a:gd name="connsiteX5" fmla="*/ 988689 w 2096220"/>
              <a:gd name="connsiteY5" fmla="*/ 227953 h 4157528"/>
              <a:gd name="connsiteX6" fmla="*/ 60635 w 2096220"/>
              <a:gd name="connsiteY6" fmla="*/ 1850819 h 4157528"/>
              <a:gd name="connsiteX7" fmla="*/ 0 w 2096220"/>
              <a:gd name="connsiteY7" fmla="*/ 2078770 h 4157528"/>
              <a:gd name="connsiteX8" fmla="*/ 60635 w 2096220"/>
              <a:gd name="connsiteY8" fmla="*/ 2305014 h 4157528"/>
              <a:gd name="connsiteX9" fmla="*/ 992054 w 2096220"/>
              <a:gd name="connsiteY9" fmla="*/ 3934686 h 4157528"/>
              <a:gd name="connsiteX10" fmla="*/ 1153745 w 2096220"/>
              <a:gd name="connsiteY10" fmla="*/ 4097997 h 4157528"/>
              <a:gd name="connsiteX11" fmla="*/ 1374389 w 2096220"/>
              <a:gd name="connsiteY11" fmla="*/ 4157528 h 4157528"/>
              <a:gd name="connsiteX12" fmla="*/ 1463289 w 2096220"/>
              <a:gd name="connsiteY12" fmla="*/ 4157528 h 4157528"/>
              <a:gd name="connsiteX13" fmla="*/ 2007320 w 2096220"/>
              <a:gd name="connsiteY13" fmla="*/ 4157528 h 4157528"/>
              <a:gd name="connsiteX14" fmla="*/ 2096220 w 2096220"/>
              <a:gd name="connsiteY14" fmla="*/ 4157528 h 415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6220" h="4157528">
                <a:moveTo>
                  <a:pt x="2096220" y="0"/>
                </a:moveTo>
                <a:lnTo>
                  <a:pt x="2007320" y="0"/>
                </a:lnTo>
                <a:lnTo>
                  <a:pt x="1453179" y="0"/>
                </a:lnTo>
                <a:lnTo>
                  <a:pt x="1364279" y="0"/>
                </a:lnTo>
                <a:cubicBezTo>
                  <a:pt x="1291866" y="1708"/>
                  <a:pt x="1219435" y="22124"/>
                  <a:pt x="1153745" y="61246"/>
                </a:cubicBezTo>
                <a:cubicBezTo>
                  <a:pt x="1083007" y="102066"/>
                  <a:pt x="1027424" y="161610"/>
                  <a:pt x="988689" y="227953"/>
                </a:cubicBezTo>
                <a:lnTo>
                  <a:pt x="60635" y="1850819"/>
                </a:lnTo>
                <a:cubicBezTo>
                  <a:pt x="21899" y="1918863"/>
                  <a:pt x="0" y="1995413"/>
                  <a:pt x="0" y="2078770"/>
                </a:cubicBezTo>
                <a:cubicBezTo>
                  <a:pt x="0" y="2162123"/>
                  <a:pt x="21899" y="2238679"/>
                  <a:pt x="60635" y="2305014"/>
                </a:cubicBezTo>
                <a:lnTo>
                  <a:pt x="992054" y="3934686"/>
                </a:lnTo>
                <a:cubicBezTo>
                  <a:pt x="1029109" y="4001029"/>
                  <a:pt x="1084695" y="4057170"/>
                  <a:pt x="1153745" y="4097997"/>
                </a:cubicBezTo>
                <a:cubicBezTo>
                  <a:pt x="1222806" y="4138814"/>
                  <a:pt x="1300284" y="4157528"/>
                  <a:pt x="1374389" y="4157528"/>
                </a:cubicBezTo>
                <a:lnTo>
                  <a:pt x="1463289" y="4157528"/>
                </a:lnTo>
                <a:lnTo>
                  <a:pt x="2007320" y="4157528"/>
                </a:lnTo>
                <a:lnTo>
                  <a:pt x="2096220" y="4157528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>
            <a:spLocks noChangeAspect="1"/>
          </p:cNvSpPr>
          <p:nvPr/>
        </p:nvSpPr>
        <p:spPr>
          <a:xfrm>
            <a:off x="10160631" y="1350236"/>
            <a:ext cx="2096220" cy="4157528"/>
          </a:xfrm>
          <a:custGeom>
            <a:avLst/>
            <a:gdLst>
              <a:gd name="connsiteX0" fmla="*/ 2096220 w 2096220"/>
              <a:gd name="connsiteY0" fmla="*/ 0 h 4157528"/>
              <a:gd name="connsiteX1" fmla="*/ 2007320 w 2096220"/>
              <a:gd name="connsiteY1" fmla="*/ 0 h 4157528"/>
              <a:gd name="connsiteX2" fmla="*/ 1453179 w 2096220"/>
              <a:gd name="connsiteY2" fmla="*/ 0 h 4157528"/>
              <a:gd name="connsiteX3" fmla="*/ 1364279 w 2096220"/>
              <a:gd name="connsiteY3" fmla="*/ 0 h 4157528"/>
              <a:gd name="connsiteX4" fmla="*/ 1153745 w 2096220"/>
              <a:gd name="connsiteY4" fmla="*/ 61246 h 4157528"/>
              <a:gd name="connsiteX5" fmla="*/ 988689 w 2096220"/>
              <a:gd name="connsiteY5" fmla="*/ 227953 h 4157528"/>
              <a:gd name="connsiteX6" fmla="*/ 60635 w 2096220"/>
              <a:gd name="connsiteY6" fmla="*/ 1850819 h 4157528"/>
              <a:gd name="connsiteX7" fmla="*/ 0 w 2096220"/>
              <a:gd name="connsiteY7" fmla="*/ 2078770 h 4157528"/>
              <a:gd name="connsiteX8" fmla="*/ 60635 w 2096220"/>
              <a:gd name="connsiteY8" fmla="*/ 2305014 h 4157528"/>
              <a:gd name="connsiteX9" fmla="*/ 992054 w 2096220"/>
              <a:gd name="connsiteY9" fmla="*/ 3934686 h 4157528"/>
              <a:gd name="connsiteX10" fmla="*/ 1153745 w 2096220"/>
              <a:gd name="connsiteY10" fmla="*/ 4097997 h 4157528"/>
              <a:gd name="connsiteX11" fmla="*/ 1374389 w 2096220"/>
              <a:gd name="connsiteY11" fmla="*/ 4157528 h 4157528"/>
              <a:gd name="connsiteX12" fmla="*/ 1463289 w 2096220"/>
              <a:gd name="connsiteY12" fmla="*/ 4157528 h 4157528"/>
              <a:gd name="connsiteX13" fmla="*/ 2007320 w 2096220"/>
              <a:gd name="connsiteY13" fmla="*/ 4157528 h 4157528"/>
              <a:gd name="connsiteX14" fmla="*/ 2096220 w 2096220"/>
              <a:gd name="connsiteY14" fmla="*/ 4157528 h 415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6220" h="4157528">
                <a:moveTo>
                  <a:pt x="2096220" y="0"/>
                </a:moveTo>
                <a:lnTo>
                  <a:pt x="2007320" y="0"/>
                </a:lnTo>
                <a:lnTo>
                  <a:pt x="1453179" y="0"/>
                </a:lnTo>
                <a:lnTo>
                  <a:pt x="1364279" y="0"/>
                </a:lnTo>
                <a:cubicBezTo>
                  <a:pt x="1291866" y="1708"/>
                  <a:pt x="1219435" y="22124"/>
                  <a:pt x="1153745" y="61246"/>
                </a:cubicBezTo>
                <a:cubicBezTo>
                  <a:pt x="1083007" y="102066"/>
                  <a:pt x="1027424" y="161610"/>
                  <a:pt x="988689" y="227953"/>
                </a:cubicBezTo>
                <a:lnTo>
                  <a:pt x="60635" y="1850819"/>
                </a:lnTo>
                <a:cubicBezTo>
                  <a:pt x="21899" y="1918863"/>
                  <a:pt x="0" y="1995413"/>
                  <a:pt x="0" y="2078770"/>
                </a:cubicBezTo>
                <a:cubicBezTo>
                  <a:pt x="0" y="2162123"/>
                  <a:pt x="21899" y="2238679"/>
                  <a:pt x="60635" y="2305014"/>
                </a:cubicBezTo>
                <a:lnTo>
                  <a:pt x="992054" y="3934686"/>
                </a:lnTo>
                <a:cubicBezTo>
                  <a:pt x="1029109" y="4001029"/>
                  <a:pt x="1084695" y="4057170"/>
                  <a:pt x="1153745" y="4097997"/>
                </a:cubicBezTo>
                <a:cubicBezTo>
                  <a:pt x="1222806" y="4138814"/>
                  <a:pt x="1300284" y="4157528"/>
                  <a:pt x="1374389" y="4157528"/>
                </a:cubicBezTo>
                <a:lnTo>
                  <a:pt x="1463289" y="4157528"/>
                </a:lnTo>
                <a:lnTo>
                  <a:pt x="2007320" y="4157528"/>
                </a:lnTo>
                <a:lnTo>
                  <a:pt x="2096220" y="4157528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55440" y="1700808"/>
            <a:ext cx="97210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6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风雨七十年  魅力化物所</a:t>
            </a:r>
            <a:endParaRPr lang="en-US" altLang="zh-CN" sz="6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9"/>
          <p:cNvSpPr txBox="1"/>
          <p:nvPr/>
        </p:nvSpPr>
        <p:spPr>
          <a:xfrm>
            <a:off x="4039404" y="4125036"/>
            <a:ext cx="41088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大连化物所工会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6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6" grpId="0" animBg="1"/>
      <p:bldP spid="25" grpId="0"/>
      <p:bldP spid="17" grpId="0" animBg="1"/>
      <p:bldP spid="18" grpId="0" animBg="1"/>
      <p:bldP spid="12" grpId="0" animBg="1"/>
      <p:bldP spid="1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9"/>
            <a:ext cx="3740993" cy="6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8863" y="2492896"/>
            <a:ext cx="3740993" cy="2952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比赛方法：</a:t>
            </a:r>
          </a:p>
          <a:p>
            <a:pPr>
              <a:lnSpc>
                <a:spcPts val="2400"/>
              </a:lnSpc>
            </a:pP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人抬起十字充气道具立于比赛起点，比赛哨响后跑向红色柱体，把道具套在红色柱体上进行旋转，直到十字充气道具到达最底层后</a:t>
            </a: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人跑向终点。另外</a:t>
            </a: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名队员再次出发，把红色柱体上的十字充气道具从底部旋转到顶部并带回到起点。比赛道具及队员全部通过终点线计时停止。前进和返回过程中每名队员手不能离开十字充气道具，否则每人次加时</a:t>
            </a: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秒。</a:t>
            </a:r>
            <a:endParaRPr lang="zh-CN" altLang="zh-CN" sz="1400" b="1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5440" y="5517232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8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864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凝心聚力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6" name="图片 15" descr="C:\Users\Pro\AppData\Local\Temp\1561354704(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692696"/>
            <a:ext cx="496855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726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168008" y="3760104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Recommended  8</a:t>
            </a:r>
          </a:p>
        </p:txBody>
      </p:sp>
      <p:sp>
        <p:nvSpPr>
          <p:cNvPr id="21" name="矩形 20"/>
          <p:cNvSpPr/>
          <p:nvPr/>
        </p:nvSpPr>
        <p:spPr>
          <a:xfrm>
            <a:off x="1127448" y="2115110"/>
            <a:ext cx="3845170" cy="6529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CN" altLang="en-US" sz="12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挑战指数：★★★★★ 体验指数：★★★★★</a:t>
            </a:r>
            <a:endParaRPr lang="en-US" altLang="zh-CN" sz="1200" b="1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2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趣味指数：★★★★★ 安全指数：★★★★★</a:t>
            </a:r>
          </a:p>
        </p:txBody>
      </p:sp>
      <p:sp>
        <p:nvSpPr>
          <p:cNvPr id="24" name="矩形 23"/>
          <p:cNvSpPr/>
          <p:nvPr/>
        </p:nvSpPr>
        <p:spPr>
          <a:xfrm>
            <a:off x="1127448" y="5229200"/>
            <a:ext cx="3845170" cy="3620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不限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83432" y="1570146"/>
            <a:ext cx="392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场地</a:t>
            </a:r>
            <a:r>
              <a:rPr lang="en-US" altLang="zh-CN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：百发百中个人赛</a:t>
            </a:r>
            <a:endParaRPr lang="zh-CN" altLang="en-US" sz="24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40016" y="376010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Recommended  8</a:t>
            </a:r>
          </a:p>
        </p:txBody>
      </p:sp>
      <p:sp>
        <p:nvSpPr>
          <p:cNvPr id="28" name="矩形 27"/>
          <p:cNvSpPr/>
          <p:nvPr/>
        </p:nvSpPr>
        <p:spPr>
          <a:xfrm>
            <a:off x="1140471" y="2862331"/>
            <a:ext cx="3845170" cy="2246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40"/>
              </a:lnSpc>
              <a:defRPr/>
            </a:pPr>
            <a:r>
              <a:rPr lang="zh-CN" altLang="en-US" sz="14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比赛方法：        </a:t>
            </a:r>
          </a:p>
          <a:p>
            <a:pPr>
              <a:lnSpc>
                <a:spcPts val="2340"/>
              </a:lnSpc>
              <a:defRPr/>
            </a:pPr>
            <a:r>
              <a:rPr lang="zh-CN" altLang="en-US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每人</a:t>
            </a:r>
            <a:r>
              <a:rPr lang="zh-CN" altLang="en-US" sz="14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半分钟，投中多</a:t>
            </a:r>
            <a:r>
              <a:rPr lang="zh-CN" altLang="en-US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的个人</a:t>
            </a:r>
            <a:r>
              <a:rPr lang="zh-CN" altLang="en-US" sz="14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名次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列前</a:t>
            </a:r>
            <a:r>
              <a:rPr lang="zh-CN" altLang="en-US" sz="14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。前期团队赛个人成绩计入个人赛。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ts val="2340"/>
              </a:lnSpc>
              <a:defRPr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参赛人员范围：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组长、副组长、支部书记、分会主席，正副处长及以上，女研究员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ts val="2340"/>
              </a:lnSpc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所里已准备好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套篮筐和球供比赛使用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ts val="2340"/>
              </a:lnSpc>
              <a:defRPr/>
            </a:pP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92416" y="376010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Recommended  5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20" y="658342"/>
            <a:ext cx="3794239" cy="2655967"/>
          </a:xfrm>
          <a:prstGeom prst="rect">
            <a:avLst/>
          </a:prstGeom>
        </p:spPr>
      </p:pic>
      <p:pic>
        <p:nvPicPr>
          <p:cNvPr id="1026" name="Picture 2" descr="http://www.dicp.cas.cn/xwdt/zhxws/201811/W0201811194616257357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92" y="3416219"/>
            <a:ext cx="3810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48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71315" y="1772816"/>
            <a:ext cx="3740993" cy="6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5440" y="2492896"/>
            <a:ext cx="3740993" cy="23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6075" lvl="1" indent="-285750">
              <a:lnSpc>
                <a:spcPts val="3500"/>
              </a:lnSpc>
            </a:pPr>
            <a:r>
              <a:rPr lang="zh-CN" altLang="en-US" sz="19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</a:t>
            </a:r>
            <a:r>
              <a:rPr lang="zh-CN" altLang="en-US" sz="19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赛方法：</a:t>
            </a:r>
          </a:p>
          <a:p>
            <a:pPr marL="346075" lvl="1" indent="-285750">
              <a:lnSpc>
                <a:spcPts val="3500"/>
              </a:lnSpc>
            </a:pPr>
            <a:r>
              <a:rPr lang="zh-CN" altLang="en-US" sz="19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淘汰</a:t>
            </a:r>
            <a:r>
              <a:rPr lang="zh-CN" altLang="en-US" sz="19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赛制，一局定胜负</a:t>
            </a:r>
          </a:p>
        </p:txBody>
      </p:sp>
      <p:sp>
        <p:nvSpPr>
          <p:cNvPr id="20" name="矩形 19"/>
          <p:cNvSpPr/>
          <p:nvPr/>
        </p:nvSpPr>
        <p:spPr>
          <a:xfrm>
            <a:off x="1055440" y="4869160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参加人数：参加人数：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43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拔 河 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4-1 4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次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4" name="Picture 4" descr="http://www.dicp.cas.cn/xwzx/zhxw/2015/201509/W020150929513079216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284984"/>
            <a:ext cx="48245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bgs.dicp.ac.cn/zhuanti03/sports2015/001%20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32656"/>
            <a:ext cx="48245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919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8"/>
            <a:ext cx="3740993" cy="7000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8863" y="2565400"/>
            <a:ext cx="3740993" cy="28798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比赛方法：</a:t>
            </a:r>
          </a:p>
          <a:p>
            <a:pPr>
              <a:lnSpc>
                <a:spcPts val="2300"/>
              </a:lnSpc>
            </a:pP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 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比赛开始前，各队从裁判手中抽取最终呈现的图案，然后裁判收回图案，队员们根据记忆完成。起点距离终点</a:t>
            </a:r>
            <a:r>
              <a:rPr lang="en-US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40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米，每一次只能有一位队员抱着模型进入场地去拼接，返回并击掌下一名队员方可接力，给定图形拼接好后并在道具两侧展开红色条幅为计时停止（条幅内容为</a:t>
            </a:r>
            <a:r>
              <a:rPr lang="zh-CN" altLang="en-US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化物所精神</a:t>
            </a:r>
            <a:r>
              <a:rPr lang="zh-CN" altLang="zh-CN" sz="14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等），最先完成的团队为优胜</a:t>
            </a:r>
            <a:r>
              <a:rPr lang="zh-CN" altLang="zh-CN" sz="1400" dirty="0" smtClean="0"/>
              <a:t>。</a:t>
            </a:r>
            <a:endParaRPr lang="zh-CN" altLang="zh-CN" sz="1400" b="1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5440" y="5517232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072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不忘初心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6" name="图片 15" descr="C:\Users\Pro\AppData\Local\Temp\1564353188(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764704"/>
            <a:ext cx="4968552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726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9"/>
            <a:ext cx="3740993" cy="6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5440" y="2420888"/>
            <a:ext cx="3740993" cy="23762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活动方</a:t>
            </a:r>
            <a:r>
              <a:rPr lang="zh-CN" altLang="en-US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法：</a:t>
            </a:r>
          </a:p>
          <a:p>
            <a:pPr marL="346075" lvl="1" indent="-285750">
              <a:lnSpc>
                <a:spcPts val="2500"/>
              </a:lnSpc>
            </a:pPr>
            <a:r>
              <a:rPr lang="zh-CN" altLang="en-US" sz="12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     </a:t>
            </a: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团队成员坐成一圈，手握一条长</a:t>
            </a:r>
            <a:endParaRPr lang="en-US" altLang="zh-CN" sz="1700" b="1" noProof="1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346075" lvl="1" indent="-285750">
              <a:lnSpc>
                <a:spcPts val="2500"/>
              </a:lnSpc>
            </a:pP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绳一起摇动起来至少完成</a:t>
            </a:r>
            <a:r>
              <a:rPr lang="en-US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70</a:t>
            </a: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圈的团</a:t>
            </a:r>
            <a:endParaRPr lang="en-US" altLang="zh-CN" sz="1700" b="1" noProof="1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346075" lvl="1" indent="-285750">
              <a:lnSpc>
                <a:spcPts val="2500"/>
              </a:lnSpc>
            </a:pP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队目标！  </a:t>
            </a: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明确的目标产生强大的团</a:t>
            </a:r>
            <a:endParaRPr lang="en-US" altLang="zh-CN" sz="1700" b="1" noProof="1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46075" lvl="1" indent="-285750">
              <a:lnSpc>
                <a:spcPts val="2500"/>
              </a:lnSpc>
            </a:pP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队凝聚力！永不放弃坚持到底！场面</a:t>
            </a:r>
            <a:endParaRPr lang="en-US" altLang="zh-CN" sz="1700" b="1" noProof="1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346075" lvl="1" indent="-285750">
              <a:lnSpc>
                <a:spcPts val="2500"/>
              </a:lnSpc>
            </a:pPr>
            <a:r>
              <a:rPr lang="zh-CN" altLang="en-US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感人 ，气势磅礴 团队升华！</a:t>
            </a:r>
          </a:p>
          <a:p>
            <a:pPr>
              <a:lnSpc>
                <a:spcPts val="2400"/>
              </a:lnSpc>
            </a:pPr>
            <a:endParaRPr lang="zh-CN" altLang="zh-CN" sz="1400" b="1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5440" y="4869160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：全体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458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A: </a:t>
            </a: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七秩梦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圆（团体互动）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0" y="548680"/>
            <a:ext cx="5112568" cy="284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960" y="3429000"/>
            <a:ext cx="5112568" cy="25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6672064" y="4437112"/>
            <a:ext cx="3960440" cy="4770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500" dirty="0" smtClean="0">
                <a:solidFill>
                  <a:srgbClr val="FF0000"/>
                </a:solidFill>
              </a:rPr>
              <a:t>大连化物所</a:t>
            </a:r>
            <a:r>
              <a:rPr lang="en-US" altLang="zh-CN" sz="2500" dirty="0" smtClean="0">
                <a:solidFill>
                  <a:srgbClr val="FF0000"/>
                </a:solidFill>
              </a:rPr>
              <a:t>70</a:t>
            </a:r>
            <a:r>
              <a:rPr lang="zh-CN" altLang="en-US" sz="2500" dirty="0" smtClean="0">
                <a:solidFill>
                  <a:srgbClr val="FF0000"/>
                </a:solidFill>
              </a:rPr>
              <a:t>岁生日快乐</a:t>
            </a:r>
            <a:endParaRPr lang="zh-CN" alt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474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3456384" cy="504055"/>
          </a:xfrm>
        </p:spPr>
        <p:txBody>
          <a:bodyPr/>
          <a:lstStyle/>
          <a:p>
            <a:r>
              <a:rPr lang="zh-CN" altLang="en-US" dirty="0" smtClean="0"/>
              <a:t>活动场地平面图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24744"/>
            <a:ext cx="11993966" cy="55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203106" y="2601887"/>
            <a:ext cx="1638000" cy="16380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9"/>
          <p:cNvSpPr txBox="1"/>
          <p:nvPr/>
        </p:nvSpPr>
        <p:spPr>
          <a:xfrm>
            <a:off x="6457504" y="3475091"/>
            <a:ext cx="1423603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lvl="1" indent="-228594">
              <a:buFont typeface="Wingdings" pitchFamily="2" charset="2"/>
              <a:buChar char="l"/>
            </a:pPr>
            <a:r>
              <a:rPr lang="zh-CN" altLang="en-US" sz="1867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趣味项目</a:t>
            </a:r>
            <a:endParaRPr lang="zh-CN" altLang="en-US" sz="18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4340830" y="2743778"/>
            <a:ext cx="1362552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chemeClr val="accent3"/>
                </a:solidFill>
                <a:latin typeface="Bebas Neue Regular" panose="00000500000000000000" pitchFamily="50" charset="0"/>
                <a:ea typeface="微软雅黑" pitchFamily="34" charset="-122"/>
              </a:rPr>
              <a:t>03</a:t>
            </a:r>
            <a:endParaRPr lang="zh-CN" altLang="en-US" sz="8800" dirty="0">
              <a:solidFill>
                <a:schemeClr val="accent3"/>
              </a:solidFill>
              <a:latin typeface="Bebas Neue Regular" panose="00000500000000000000" pitchFamily="50" charset="0"/>
              <a:ea typeface="微软雅黑" pitchFamily="34" charset="-122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4280202" y="1333571"/>
            <a:ext cx="347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2019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9</a:t>
            </a:r>
            <a:r>
              <a:rPr lang="zh-CN" altLang="en-US" b="1" dirty="0" smtClean="0"/>
              <a:t>月</a:t>
            </a:r>
            <a:r>
              <a:rPr lang="en-US" altLang="zh-CN" b="1" dirty="0" smtClean="0"/>
              <a:t>12</a:t>
            </a:r>
            <a:r>
              <a:rPr lang="zh-CN" altLang="en-US" b="1" dirty="0" smtClean="0"/>
              <a:t>日下</a:t>
            </a:r>
            <a:r>
              <a:rPr lang="zh-CN" altLang="en-US" b="1" dirty="0"/>
              <a:t>午</a:t>
            </a:r>
            <a:r>
              <a:rPr lang="en-US" altLang="zh-CN" b="1" dirty="0"/>
              <a:t>13:00-16:00 </a:t>
            </a:r>
          </a:p>
          <a:p>
            <a:endParaRPr lang="zh-CN" altLang="en-US" b="1" dirty="0"/>
          </a:p>
        </p:txBody>
      </p:sp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00794"/>
              </p:ext>
            </p:extLst>
          </p:nvPr>
        </p:nvGraphicFramePr>
        <p:xfrm>
          <a:off x="2495600" y="1659339"/>
          <a:ext cx="6969759" cy="4433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4818"/>
                <a:gridCol w="2240123"/>
                <a:gridCol w="2364818"/>
              </a:tblGrid>
              <a:tr h="4030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时间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趣味项目</a:t>
                      </a:r>
                      <a:endParaRPr lang="zh-CN" sz="1800" b="1" kern="1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030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</a:t>
                      </a: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00</a:t>
                      </a: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 </a:t>
                      </a: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10</a:t>
                      </a:r>
                      <a:endParaRPr lang="zh-CN" sz="1800" b="1" kern="1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运动员检录入场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030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10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 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30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开幕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式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：致辞、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70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航拍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03087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30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00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 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A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志在四方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B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拔河（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16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进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8</a:t>
                      </a:r>
                      <a:r>
                        <a:rPr lang="zh-CN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endParaRPr lang="zh-CN" alt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00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30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 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A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砥砺前行</a:t>
                      </a:r>
                      <a:endParaRPr lang="zh-CN" altLang="en-US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b="1" kern="100" noProof="1" smtClean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（</a:t>
                      </a:r>
                      <a:r>
                        <a:rPr lang="en-US" altLang="zh-CN" sz="1800" b="1" kern="100" noProof="1" smtClean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B</a:t>
                      </a:r>
                      <a:r>
                        <a:rPr lang="zh-CN" altLang="en-US" sz="1800" b="1" kern="100" noProof="1" smtClean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  <a:cs typeface="+mn-cs"/>
                        </a:rPr>
                        <a:t>）百发百中团体赛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altLang="en-US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B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拔河（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8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进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</a:t>
                      </a:r>
                      <a:r>
                        <a:rPr lang="zh-CN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endParaRPr lang="zh-CN" alt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30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15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00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 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A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凝心聚力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B</a:t>
                      </a:r>
                      <a:r>
                        <a:rPr lang="zh-CN" sz="1800" b="1" kern="100" dirty="0" smtClean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en-US" sz="1800" b="1" kern="100" dirty="0" smtClean="0">
                          <a:solidFill>
                            <a:srgbClr val="C00000"/>
                          </a:solidFill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百发百中个人赛</a:t>
                      </a:r>
                      <a:endParaRPr lang="zh-CN" sz="1800" b="1" kern="100" dirty="0">
                        <a:solidFill>
                          <a:srgbClr val="C00000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B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拔河（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进</a:t>
                      </a:r>
                      <a:r>
                        <a:rPr lang="en-US" alt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15</a:t>
                      </a: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00</a:t>
                      </a: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15</a:t>
                      </a:r>
                      <a:r>
                        <a:rPr lang="zh-CN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30</a:t>
                      </a:r>
                      <a:endParaRPr lang="zh-CN" sz="1800" b="1" kern="1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（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A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）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不忘初心</a:t>
                      </a: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4030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15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30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—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16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en-US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00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闭幕式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：</a:t>
                      </a:r>
                      <a:r>
                        <a:rPr lang="zh-CN" altLang="en-US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七秩梦圆、</a:t>
                      </a:r>
                      <a:r>
                        <a:rPr lang="zh-CN" sz="1800" b="1" kern="100" dirty="0" smtClean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抽</a:t>
                      </a:r>
                      <a:r>
                        <a:rPr lang="zh-CN" sz="1800" b="1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奖、颁奖、合影留念</a:t>
                      </a:r>
                      <a:endParaRPr lang="zh-CN" sz="1800" b="1" kern="1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文本框 3"/>
          <p:cNvSpPr txBox="1"/>
          <p:nvPr/>
        </p:nvSpPr>
        <p:spPr>
          <a:xfrm>
            <a:off x="2544185" y="833619"/>
            <a:ext cx="695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50D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200" b="1" dirty="0" smtClean="0">
                <a:solidFill>
                  <a:srgbClr val="0050D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大连化物所趣味嘉年华活动安排</a:t>
            </a:r>
            <a:endParaRPr lang="zh-CN" altLang="en-US" sz="3200" b="1" dirty="0">
              <a:solidFill>
                <a:srgbClr val="0050D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119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6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C:\Users\Pro\Desktop\GhYv-hwfpcxp0367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0" y="908720"/>
            <a:ext cx="6205098" cy="4824536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1058863" y="1773238"/>
            <a:ext cx="3740993" cy="7000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8863" y="2565400"/>
            <a:ext cx="3740993" cy="2807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演示方</a:t>
            </a: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法：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听教练口令，所有站在</a:t>
            </a:r>
            <a:r>
              <a:rPr lang="en-US" altLang="zh-CN" sz="20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70</a:t>
            </a: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案内人员，每人两面小红旗举过头顶，由航拍机进行摄影摄像。</a:t>
            </a:r>
            <a:endParaRPr lang="zh-CN" altLang="en-US" sz="2000" b="1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5440" y="5445224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：全体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877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70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图案航拍（团体互动）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7726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8"/>
            <a:ext cx="3740993" cy="7000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8863" y="2565400"/>
            <a:ext cx="3740993" cy="2807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比赛方法：</a:t>
            </a:r>
          </a:p>
          <a:p>
            <a:pPr>
              <a:lnSpc>
                <a:spcPts val="2400"/>
              </a:lnSpc>
            </a:pPr>
            <a:r>
              <a:rPr lang="en-US" altLang="zh-CN" sz="20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</a:t>
            </a:r>
            <a:r>
              <a:rPr lang="en-US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名参赛队员立于比赛器材内（如图）</a:t>
            </a:r>
            <a:r>
              <a:rPr lang="en-US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名队员在四周推动，终点</a:t>
            </a:r>
            <a:r>
              <a:rPr lang="en-US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5</a:t>
            </a:r>
            <a:r>
              <a:rPr lang="zh-CN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名队员等待接力。裁判发令后，参赛队员通过协作配合在赛道上往返接力，以各参赛队所用比赛器材通过终点线为计时停止，往返赛程</a:t>
            </a:r>
            <a:r>
              <a:rPr lang="en-US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40</a:t>
            </a:r>
            <a:r>
              <a:rPr lang="zh-CN" altLang="zh-CN" sz="17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米，用时少者名次列前。</a:t>
            </a:r>
            <a:endParaRPr lang="zh-CN" altLang="zh-CN" sz="1700" b="1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5440" y="5445224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072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志在四方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5" name="图片 14" descr="C:\Users\Pro\AppData\Local\Temp\1561352924(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548680"/>
            <a:ext cx="49685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726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9"/>
            <a:ext cx="3740993" cy="6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5440" y="2492896"/>
            <a:ext cx="3740993" cy="23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6075" lvl="1" indent="-285750">
              <a:lnSpc>
                <a:spcPts val="3500"/>
              </a:lnSpc>
            </a:pPr>
            <a:r>
              <a:rPr lang="zh-CN" altLang="en-US" sz="19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</a:t>
            </a:r>
            <a:r>
              <a:rPr lang="zh-CN" altLang="en-US" sz="19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赛方法：</a:t>
            </a:r>
          </a:p>
          <a:p>
            <a:pPr marL="346075" lvl="1" indent="-285750">
              <a:lnSpc>
                <a:spcPts val="3500"/>
              </a:lnSpc>
            </a:pPr>
            <a:r>
              <a:rPr lang="zh-CN" altLang="en-US" sz="19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采</a:t>
            </a:r>
            <a:r>
              <a:rPr lang="zh-CN" altLang="en-US" sz="19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用抽签排位、淘汰赛制，一局定胜负</a:t>
            </a:r>
          </a:p>
        </p:txBody>
      </p:sp>
      <p:sp>
        <p:nvSpPr>
          <p:cNvPr id="20" name="矩形 19"/>
          <p:cNvSpPr/>
          <p:nvPr/>
        </p:nvSpPr>
        <p:spPr>
          <a:xfrm>
            <a:off x="1055440" y="4869160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参加人数：参加人数：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648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拔 河 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16-8  8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次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4" name="Picture 4" descr="http://www.dicp.cas.cn/xwzx/zhxw/2015/201509/W020150929513079216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284984"/>
            <a:ext cx="48245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bgs.dicp.ac.cn/zhuanti03/sports2015/001%20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32656"/>
            <a:ext cx="48245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405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8"/>
            <a:ext cx="3740993" cy="7000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8863" y="2565400"/>
            <a:ext cx="3740993" cy="2807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lnSpc>
                <a:spcPct val="150000"/>
              </a:lnSpc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比赛方法：</a:t>
            </a:r>
          </a:p>
          <a:p>
            <a:pPr>
              <a:lnSpc>
                <a:spcPts val="2400"/>
              </a:lnSpc>
            </a:pPr>
            <a:r>
              <a:rPr lang="en-US" altLang="zh-CN" sz="16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</a:t>
            </a:r>
            <a:r>
              <a:rPr lang="zh-CN" altLang="zh-CN" sz="16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每名参赛队员按顺序在起跑线后做好准备，裁判发令后，第</a:t>
            </a:r>
            <a:r>
              <a:rPr lang="en-US" altLang="zh-CN" sz="16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zh-CN" sz="16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名队员依次穿过“插红旗、</a:t>
            </a:r>
            <a:r>
              <a:rPr lang="zh-CN" altLang="en-US" sz="16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人墙</a:t>
            </a:r>
            <a:r>
              <a:rPr lang="zh-CN" altLang="zh-CN" sz="16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、穿越沼泽、鱼跃龙门”环节后返回起点并和下一位队员击掌，第二名队员再出发，以最后一名队员通过终点线为计时结束，用时少的参赛队名次列前。</a:t>
            </a:r>
            <a:endParaRPr lang="zh-CN" altLang="zh-CN" sz="1600" b="1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5440" y="5445224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072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砥砺前行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4704"/>
            <a:ext cx="4968552" cy="524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726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168008" y="3760104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Recommended  8</a:t>
            </a:r>
          </a:p>
        </p:txBody>
      </p:sp>
      <p:sp>
        <p:nvSpPr>
          <p:cNvPr id="21" name="矩形 20"/>
          <p:cNvSpPr/>
          <p:nvPr/>
        </p:nvSpPr>
        <p:spPr>
          <a:xfrm>
            <a:off x="1127448" y="2115110"/>
            <a:ext cx="3845170" cy="6529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CN" altLang="en-US" sz="12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挑战指数：★★★★★ 体验指数：★★★★★</a:t>
            </a:r>
            <a:endParaRPr lang="en-US" altLang="zh-CN" sz="1200" b="1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2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趣味指数：★★★★★ 安全指数：★★★★★</a:t>
            </a:r>
          </a:p>
        </p:txBody>
      </p:sp>
      <p:sp>
        <p:nvSpPr>
          <p:cNvPr id="24" name="矩形 23"/>
          <p:cNvSpPr/>
          <p:nvPr/>
        </p:nvSpPr>
        <p:spPr>
          <a:xfrm>
            <a:off x="1127448" y="5229200"/>
            <a:ext cx="3845170" cy="3620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参加人数：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5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人（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3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男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2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83432" y="1570146"/>
            <a:ext cx="3928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场地</a:t>
            </a:r>
            <a:r>
              <a:rPr lang="en-US" altLang="zh-CN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：百发百中团队赛</a:t>
            </a:r>
            <a:endParaRPr lang="zh-CN" altLang="en-US" sz="24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40016" y="376010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Recommended  8</a:t>
            </a:r>
          </a:p>
        </p:txBody>
      </p:sp>
      <p:sp>
        <p:nvSpPr>
          <p:cNvPr id="28" name="矩形 27"/>
          <p:cNvSpPr/>
          <p:nvPr/>
        </p:nvSpPr>
        <p:spPr>
          <a:xfrm>
            <a:off x="1140471" y="2862331"/>
            <a:ext cx="3845170" cy="2246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40"/>
              </a:lnSpc>
              <a:defRPr/>
            </a:pPr>
            <a:r>
              <a:rPr lang="zh-CN" altLang="en-US" sz="14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比赛方法：        </a:t>
            </a:r>
          </a:p>
          <a:p>
            <a:pPr>
              <a:lnSpc>
                <a:spcPts val="2340"/>
              </a:lnSpc>
              <a:defRPr/>
            </a:pPr>
            <a:r>
              <a:rPr lang="zh-CN" altLang="en-US" sz="14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三男两女投篮，</a:t>
            </a:r>
            <a:r>
              <a:rPr lang="zh-CN" altLang="en-US" sz="14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每人半分钟，投中多的团队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名次列前</a:t>
            </a:r>
            <a:r>
              <a:rPr lang="zh-CN" altLang="en-US" sz="14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ts val="2340"/>
              </a:lnSpc>
              <a:defRPr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参赛人员范围：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组长、副组长、支部书记、分会主席，正副处长及以上，女研究员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ts val="2340"/>
              </a:lnSpc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所里已准备好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套篮筐和球供比赛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使用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92416" y="376010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Recommended  5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20" y="658342"/>
            <a:ext cx="3794239" cy="2655967"/>
          </a:xfrm>
          <a:prstGeom prst="rect">
            <a:avLst/>
          </a:prstGeom>
        </p:spPr>
      </p:pic>
      <p:pic>
        <p:nvPicPr>
          <p:cNvPr id="1026" name="Picture 2" descr="http://www.dicp.cas.cn/xwdt/zhxws/201811/W0201811194616257357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92" y="3416219"/>
            <a:ext cx="3810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451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3432" y="406315"/>
            <a:ext cx="2520280" cy="504055"/>
          </a:xfrm>
        </p:spPr>
        <p:txBody>
          <a:bodyPr/>
          <a:lstStyle/>
          <a:p>
            <a:r>
              <a:rPr lang="zh-CN" altLang="en-US" dirty="0" smtClean="0"/>
              <a:t>项目介绍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321568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3575720" y="6237312"/>
            <a:ext cx="2232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384032" y="6237312"/>
            <a:ext cx="2480656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9264352" y="6237312"/>
            <a:ext cx="273630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19336" y="6237312"/>
            <a:ext cx="3024088" cy="136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023992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976320" y="609329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58863" y="1773239"/>
            <a:ext cx="3740993" cy="647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挑战指数：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体验指数：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en-US" altLang="zh-CN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  <a:p>
            <a:pPr>
              <a:defRPr/>
            </a:pP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趣味指数：</a:t>
            </a:r>
            <a:r>
              <a:rPr lang="zh-CN" altLang="en-US" sz="13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r>
              <a:rPr lang="zh-CN" altLang="en-US" sz="13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 安全指数：</a:t>
            </a:r>
            <a:r>
              <a:rPr lang="zh-CN" altLang="en-US" sz="1300" b="1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charset="-116"/>
              </a:rPr>
              <a:t>★★★★★</a:t>
            </a:r>
            <a:endParaRPr lang="zh-CN" altLang="en-US" sz="1300" b="1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charset="-116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55440" y="2492896"/>
            <a:ext cx="3740993" cy="2304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6075" lvl="1" indent="-285750">
              <a:lnSpc>
                <a:spcPts val="3500"/>
              </a:lnSpc>
            </a:pPr>
            <a:r>
              <a:rPr lang="zh-CN" altLang="en-US" sz="19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比</a:t>
            </a:r>
            <a:r>
              <a:rPr lang="zh-CN" altLang="en-US" sz="19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赛方法：</a:t>
            </a:r>
          </a:p>
          <a:p>
            <a:pPr marL="346075" lvl="1" indent="-285750">
              <a:lnSpc>
                <a:spcPts val="3500"/>
              </a:lnSpc>
            </a:pPr>
            <a:r>
              <a:rPr lang="zh-CN" altLang="en-US" sz="1900" b="1" noProof="1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淘汰</a:t>
            </a:r>
            <a:r>
              <a:rPr lang="zh-CN" altLang="en-US" sz="1900" b="1" noProof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赛制，一局定胜负</a:t>
            </a:r>
          </a:p>
        </p:txBody>
      </p:sp>
      <p:sp>
        <p:nvSpPr>
          <p:cNvPr id="20" name="矩形 19"/>
          <p:cNvSpPr/>
          <p:nvPr/>
        </p:nvSpPr>
        <p:spPr>
          <a:xfrm>
            <a:off x="1055440" y="4869160"/>
            <a:ext cx="3756868" cy="3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参加人数：参加人数：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人（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</a:t>
            </a:r>
            <a:r>
              <a:rPr lang="zh-CN" altLang="en-US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男</a:t>
            </a:r>
            <a:r>
              <a:rPr lang="en-US" altLang="zh-CN" sz="12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r>
              <a:rPr lang="zh-CN" altLang="en-US" sz="12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女）</a:t>
            </a:r>
            <a:endParaRPr lang="zh-CN" altLang="en-US" sz="1200" b="1" noProof="1">
              <a:latin typeface="微软雅黑" panose="020B0503020204020204" pitchFamily="34" charset="-122"/>
              <a:ea typeface="微软雅黑" panose="020B0503020204020204" pitchFamily="34" charset="-122"/>
              <a:sym typeface="Arial" charset="-116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35038" y="1340768"/>
            <a:ext cx="3360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noProof="1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场地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B: 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拔河 </a:t>
            </a:r>
            <a:r>
              <a:rPr lang="en-US" altLang="zh-CN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8-6 6</a:t>
            </a:r>
            <a:r>
              <a:rPr lang="zh-CN" altLang="en-US" sz="2400" b="1" noProof="1" smtClean="0">
                <a:solidFill>
                  <a:srgbClr val="00A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次</a:t>
            </a:r>
            <a:endParaRPr lang="zh-CN" altLang="en-US" sz="2400" b="1" noProof="1">
              <a:solidFill>
                <a:srgbClr val="00A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4" name="Picture 4" descr="http://www.dicp.cas.cn/xwzx/zhxw/2015/201509/W020150929513079216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284984"/>
            <a:ext cx="48245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bgs.dicp.ac.cn/zhuanti03/sports2015/001%20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32656"/>
            <a:ext cx="48245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609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6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6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6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RESOURCE_PATHS_HASH_PRESENTER" val="4cbcdfe479655acf8bb1e3b21180feeadd9a96ca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FFFFFF"/>
      </a:dk2>
      <a:lt2>
        <a:srgbClr val="18B4C3"/>
      </a:lt2>
      <a:accent1>
        <a:srgbClr val="BD0000"/>
      </a:accent1>
      <a:accent2>
        <a:srgbClr val="FFC000"/>
      </a:accent2>
      <a:accent3>
        <a:srgbClr val="037C8A"/>
      </a:accent3>
      <a:accent4>
        <a:srgbClr val="9CC35D"/>
      </a:accent4>
      <a:accent5>
        <a:srgbClr val="FFFFFF"/>
      </a:accent5>
      <a:accent6>
        <a:srgbClr val="FF6600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17533</TotalTime>
  <Words>1176</Words>
  <Application>Microsoft Office PowerPoint</Application>
  <PresentationFormat>宽屏</PresentationFormat>
  <Paragraphs>136</Paragraphs>
  <Slides>14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Bebas Neue Regular</vt:lpstr>
      <vt:lpstr>仿宋</vt:lpstr>
      <vt:lpstr>华康俪金黑W8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活动场地平面图</vt:lpstr>
      <vt:lpstr>项目介绍</vt:lpstr>
      <vt:lpstr>项目介绍</vt:lpstr>
      <vt:lpstr>项目介绍</vt:lpstr>
      <vt:lpstr>项目介绍</vt:lpstr>
      <vt:lpstr>项目介绍</vt:lpstr>
      <vt:lpstr>项目介绍</vt:lpstr>
      <vt:lpstr>项目介绍</vt:lpstr>
      <vt:lpstr>项目介绍</vt:lpstr>
      <vt:lpstr>项目介绍</vt:lpstr>
      <vt:lpstr>项目介绍</vt:lpstr>
      <vt:lpstr>项目介绍</vt:lpstr>
      <vt:lpstr>项目介绍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kingpub</dc:creator>
  <cp:lastModifiedBy>赵冠鸿</cp:lastModifiedBy>
  <cp:revision>818</cp:revision>
  <dcterms:created xsi:type="dcterms:W3CDTF">2015-04-24T01:01:13Z</dcterms:created>
  <dcterms:modified xsi:type="dcterms:W3CDTF">2019-08-19T03:40:00Z</dcterms:modified>
</cp:coreProperties>
</file>